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slideLayouts/slideLayout23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slideLayouts/slideLayout21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2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diagrams/drawing1.xml" ContentType="application/vnd.ms-office.drawingml.diagramDrawing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2" r:id="rId1"/>
    <p:sldMasterId id="214748368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2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6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BEFBF-BFC3-BC44-BF3A-AF4E88A39E01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CB3E3F96-4B63-EB4C-AC32-1208AB46794A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2EFADB1A-06DF-C24F-A591-97E4D947815A}" type="parTrans" cxnId="{8065EB93-74EE-474F-8B8A-CA7C7110C0CB}">
      <dgm:prSet/>
      <dgm:spPr/>
      <dgm:t>
        <a:bodyPr/>
        <a:lstStyle/>
        <a:p>
          <a:endParaRPr lang="en-US"/>
        </a:p>
      </dgm:t>
    </dgm:pt>
    <dgm:pt modelId="{4780568B-13B5-D047-BB85-8C256B165915}" type="sibTrans" cxnId="{8065EB93-74EE-474F-8B8A-CA7C7110C0CB}">
      <dgm:prSet/>
      <dgm:spPr/>
      <dgm:t>
        <a:bodyPr/>
        <a:lstStyle/>
        <a:p>
          <a:endParaRPr lang="en-US"/>
        </a:p>
      </dgm:t>
    </dgm:pt>
    <dgm:pt modelId="{31FFCEE9-0C9C-9A4A-B0C0-251A6E7CAEF0}">
      <dgm:prSet phldrT="[Text]"/>
      <dgm:spPr/>
      <dgm:t>
        <a:bodyPr/>
        <a:lstStyle/>
        <a:p>
          <a:r>
            <a:rPr lang="en-US" dirty="0" smtClean="0"/>
            <a:t>Skills</a:t>
          </a:r>
          <a:endParaRPr lang="en-US" dirty="0"/>
        </a:p>
      </dgm:t>
    </dgm:pt>
    <dgm:pt modelId="{F20C6D86-1411-7142-8781-DDA687C6387E}" type="parTrans" cxnId="{82DB64E3-47C8-9D4D-AB4D-9A00E23CB605}">
      <dgm:prSet/>
      <dgm:spPr/>
      <dgm:t>
        <a:bodyPr/>
        <a:lstStyle/>
        <a:p>
          <a:endParaRPr lang="en-US"/>
        </a:p>
      </dgm:t>
    </dgm:pt>
    <dgm:pt modelId="{0E327DD8-F372-4A4B-9153-9D70AD6B4BF4}" type="sibTrans" cxnId="{82DB64E3-47C8-9D4D-AB4D-9A00E23CB605}">
      <dgm:prSet/>
      <dgm:spPr/>
      <dgm:t>
        <a:bodyPr/>
        <a:lstStyle/>
        <a:p>
          <a:endParaRPr lang="en-US"/>
        </a:p>
      </dgm:t>
    </dgm:pt>
    <dgm:pt modelId="{78EB2914-DF37-164A-9D87-DBD34E4AC272}">
      <dgm:prSet phldrT="[Text]"/>
      <dgm:spPr/>
      <dgm:t>
        <a:bodyPr/>
        <a:lstStyle/>
        <a:p>
          <a:r>
            <a:rPr lang="en-US" dirty="0" smtClean="0"/>
            <a:t>Assessments</a:t>
          </a:r>
          <a:endParaRPr lang="en-US" dirty="0"/>
        </a:p>
      </dgm:t>
    </dgm:pt>
    <dgm:pt modelId="{2E3F61DA-4D55-4B47-952B-677D2CBD2694}" type="parTrans" cxnId="{068BD511-0474-F54F-B54E-CA0019896F2C}">
      <dgm:prSet/>
      <dgm:spPr/>
      <dgm:t>
        <a:bodyPr/>
        <a:lstStyle/>
        <a:p>
          <a:endParaRPr lang="en-US"/>
        </a:p>
      </dgm:t>
    </dgm:pt>
    <dgm:pt modelId="{07B3D556-5B29-744E-ADC5-4207E8E24416}" type="sibTrans" cxnId="{068BD511-0474-F54F-B54E-CA0019896F2C}">
      <dgm:prSet/>
      <dgm:spPr/>
      <dgm:t>
        <a:bodyPr/>
        <a:lstStyle/>
        <a:p>
          <a:endParaRPr lang="en-US"/>
        </a:p>
      </dgm:t>
    </dgm:pt>
    <dgm:pt modelId="{0F5929A5-E7CC-514F-B8FF-E4EA567107CA}" type="pres">
      <dgm:prSet presAssocID="{E15BEFBF-BFC3-BC44-BF3A-AF4E88A39E01}" presName="CompostProcess" presStyleCnt="0">
        <dgm:presLayoutVars>
          <dgm:dir/>
          <dgm:resizeHandles val="exact"/>
        </dgm:presLayoutVars>
      </dgm:prSet>
      <dgm:spPr/>
    </dgm:pt>
    <dgm:pt modelId="{8AFCD44D-C999-854C-AB03-51C9C8BEBDB0}" type="pres">
      <dgm:prSet presAssocID="{E15BEFBF-BFC3-BC44-BF3A-AF4E88A39E01}" presName="arrow" presStyleLbl="bgShp" presStyleIdx="0" presStyleCnt="1" custLinFactNeighborX="29988" custLinFactNeighborY="30159"/>
      <dgm:spPr/>
    </dgm:pt>
    <dgm:pt modelId="{7D46DA38-D3A4-6949-A330-011AEE79E73D}" type="pres">
      <dgm:prSet presAssocID="{E15BEFBF-BFC3-BC44-BF3A-AF4E88A39E01}" presName="linearProcess" presStyleCnt="0"/>
      <dgm:spPr/>
    </dgm:pt>
    <dgm:pt modelId="{A7316E41-511B-DC45-9A7A-2BE04F3BCD31}" type="pres">
      <dgm:prSet presAssocID="{CB3E3F96-4B63-EB4C-AC32-1208AB46794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AF6A7-5BCE-2646-B69D-C3D7E465F052}" type="pres">
      <dgm:prSet presAssocID="{4780568B-13B5-D047-BB85-8C256B165915}" presName="sibTrans" presStyleCnt="0"/>
      <dgm:spPr/>
    </dgm:pt>
    <dgm:pt modelId="{0A634C53-3371-E348-BDCB-00B940DBC74B}" type="pres">
      <dgm:prSet presAssocID="{31FFCEE9-0C9C-9A4A-B0C0-251A6E7CAEF0}" presName="textNode" presStyleLbl="node1" presStyleIdx="1" presStyleCnt="3" custLinFactNeighborX="-6239" custLinFactNeighborY="-35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0977D-C664-BE4E-8E12-D7AE462ECC83}" type="pres">
      <dgm:prSet presAssocID="{0E327DD8-F372-4A4B-9153-9D70AD6B4BF4}" presName="sibTrans" presStyleCnt="0"/>
      <dgm:spPr/>
    </dgm:pt>
    <dgm:pt modelId="{5260C424-480F-BD4F-820D-5FFB1327D8C5}" type="pres">
      <dgm:prSet presAssocID="{78EB2914-DF37-164A-9D87-DBD34E4AC27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DB64E3-47C8-9D4D-AB4D-9A00E23CB605}" srcId="{E15BEFBF-BFC3-BC44-BF3A-AF4E88A39E01}" destId="{31FFCEE9-0C9C-9A4A-B0C0-251A6E7CAEF0}" srcOrd="1" destOrd="0" parTransId="{F20C6D86-1411-7142-8781-DDA687C6387E}" sibTransId="{0E327DD8-F372-4A4B-9153-9D70AD6B4BF4}"/>
    <dgm:cxn modelId="{25AAB670-B664-5941-A8B7-346B346EA1DF}" type="presOf" srcId="{E15BEFBF-BFC3-BC44-BF3A-AF4E88A39E01}" destId="{0F5929A5-E7CC-514F-B8FF-E4EA567107CA}" srcOrd="0" destOrd="0" presId="urn:microsoft.com/office/officeart/2005/8/layout/hProcess9"/>
    <dgm:cxn modelId="{CD1259AC-6EA2-6842-9F57-C850F2911783}" type="presOf" srcId="{78EB2914-DF37-164A-9D87-DBD34E4AC272}" destId="{5260C424-480F-BD4F-820D-5FFB1327D8C5}" srcOrd="0" destOrd="0" presId="urn:microsoft.com/office/officeart/2005/8/layout/hProcess9"/>
    <dgm:cxn modelId="{8065EB93-74EE-474F-8B8A-CA7C7110C0CB}" srcId="{E15BEFBF-BFC3-BC44-BF3A-AF4E88A39E01}" destId="{CB3E3F96-4B63-EB4C-AC32-1208AB46794A}" srcOrd="0" destOrd="0" parTransId="{2EFADB1A-06DF-C24F-A591-97E4D947815A}" sibTransId="{4780568B-13B5-D047-BB85-8C256B165915}"/>
    <dgm:cxn modelId="{1DD798B5-1BEB-034C-8F68-420D656CA533}" type="presOf" srcId="{31FFCEE9-0C9C-9A4A-B0C0-251A6E7CAEF0}" destId="{0A634C53-3371-E348-BDCB-00B940DBC74B}" srcOrd="0" destOrd="0" presId="urn:microsoft.com/office/officeart/2005/8/layout/hProcess9"/>
    <dgm:cxn modelId="{BFDD66CE-34A4-6041-A20E-199EA0E39B73}" type="presOf" srcId="{CB3E3F96-4B63-EB4C-AC32-1208AB46794A}" destId="{A7316E41-511B-DC45-9A7A-2BE04F3BCD31}" srcOrd="0" destOrd="0" presId="urn:microsoft.com/office/officeart/2005/8/layout/hProcess9"/>
    <dgm:cxn modelId="{068BD511-0474-F54F-B54E-CA0019896F2C}" srcId="{E15BEFBF-BFC3-BC44-BF3A-AF4E88A39E01}" destId="{78EB2914-DF37-164A-9D87-DBD34E4AC272}" srcOrd="2" destOrd="0" parTransId="{2E3F61DA-4D55-4B47-952B-677D2CBD2694}" sibTransId="{07B3D556-5B29-744E-ADC5-4207E8E24416}"/>
    <dgm:cxn modelId="{3D723CA4-AC96-8B4F-BF41-E4F47A04B737}" type="presParOf" srcId="{0F5929A5-E7CC-514F-B8FF-E4EA567107CA}" destId="{8AFCD44D-C999-854C-AB03-51C9C8BEBDB0}" srcOrd="0" destOrd="0" presId="urn:microsoft.com/office/officeart/2005/8/layout/hProcess9"/>
    <dgm:cxn modelId="{10DF55AF-3BD7-794B-ACE5-A0F687C1221A}" type="presParOf" srcId="{0F5929A5-E7CC-514F-B8FF-E4EA567107CA}" destId="{7D46DA38-D3A4-6949-A330-011AEE79E73D}" srcOrd="1" destOrd="0" presId="urn:microsoft.com/office/officeart/2005/8/layout/hProcess9"/>
    <dgm:cxn modelId="{30B03887-C8A4-B243-A9C3-3C90B7591BED}" type="presParOf" srcId="{7D46DA38-D3A4-6949-A330-011AEE79E73D}" destId="{A7316E41-511B-DC45-9A7A-2BE04F3BCD31}" srcOrd="0" destOrd="0" presId="urn:microsoft.com/office/officeart/2005/8/layout/hProcess9"/>
    <dgm:cxn modelId="{74B8F5D6-283E-1543-8330-3AD58643B00F}" type="presParOf" srcId="{7D46DA38-D3A4-6949-A330-011AEE79E73D}" destId="{7AFAF6A7-5BCE-2646-B69D-C3D7E465F052}" srcOrd="1" destOrd="0" presId="urn:microsoft.com/office/officeart/2005/8/layout/hProcess9"/>
    <dgm:cxn modelId="{2054FD8C-E5D2-9A46-9D20-0A90577569DE}" type="presParOf" srcId="{7D46DA38-D3A4-6949-A330-011AEE79E73D}" destId="{0A634C53-3371-E348-BDCB-00B940DBC74B}" srcOrd="2" destOrd="0" presId="urn:microsoft.com/office/officeart/2005/8/layout/hProcess9"/>
    <dgm:cxn modelId="{BA5B72FB-C685-084E-BE93-8B12382E3C21}" type="presParOf" srcId="{7D46DA38-D3A4-6949-A330-011AEE79E73D}" destId="{37C0977D-C664-BE4E-8E12-D7AE462ECC83}" srcOrd="3" destOrd="0" presId="urn:microsoft.com/office/officeart/2005/8/layout/hProcess9"/>
    <dgm:cxn modelId="{8CD5E7B7-39F5-D342-851D-E0321458B3EA}" type="presParOf" srcId="{7D46DA38-D3A4-6949-A330-011AEE79E73D}" destId="{5260C424-480F-BD4F-820D-5FFB1327D8C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FCD44D-C999-854C-AB03-51C9C8BEBDB0}">
      <dsp:nvSpPr>
        <dsp:cNvPr id="0" name=""/>
        <dsp:cNvSpPr/>
      </dsp:nvSpPr>
      <dsp:spPr>
        <a:xfrm>
          <a:off x="788669" y="0"/>
          <a:ext cx="4469130" cy="3733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316E41-511B-DC45-9A7A-2BE04F3BCD31}">
      <dsp:nvSpPr>
        <dsp:cNvPr id="0" name=""/>
        <dsp:cNvSpPr/>
      </dsp:nvSpPr>
      <dsp:spPr>
        <a:xfrm>
          <a:off x="5648" y="1120140"/>
          <a:ext cx="1692354" cy="1493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Content</a:t>
          </a:r>
          <a:endParaRPr lang="en-US" sz="1800" kern="1200" dirty="0"/>
        </a:p>
      </dsp:txBody>
      <dsp:txXfrm>
        <a:off x="5648" y="1120140"/>
        <a:ext cx="1692354" cy="1493520"/>
      </dsp:txXfrm>
    </dsp:sp>
    <dsp:sp modelId="{0A634C53-3371-E348-BDCB-00B940DBC74B}">
      <dsp:nvSpPr>
        <dsp:cNvPr id="0" name=""/>
        <dsp:cNvSpPr/>
      </dsp:nvSpPr>
      <dsp:spPr>
        <a:xfrm>
          <a:off x="1777437" y="1066806"/>
          <a:ext cx="1692354" cy="1493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Skills</a:t>
          </a:r>
          <a:endParaRPr lang="en-US" sz="1800" kern="1200" dirty="0"/>
        </a:p>
      </dsp:txBody>
      <dsp:txXfrm>
        <a:off x="1777437" y="1066806"/>
        <a:ext cx="1692354" cy="1493520"/>
      </dsp:txXfrm>
    </dsp:sp>
    <dsp:sp modelId="{5260C424-480F-BD4F-820D-5FFB1327D8C5}">
      <dsp:nvSpPr>
        <dsp:cNvPr id="0" name=""/>
        <dsp:cNvSpPr/>
      </dsp:nvSpPr>
      <dsp:spPr>
        <a:xfrm>
          <a:off x="3559797" y="1120140"/>
          <a:ext cx="1692354" cy="1493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Assessments</a:t>
          </a:r>
          <a:endParaRPr lang="en-US" sz="1800" kern="1200" dirty="0"/>
        </a:p>
      </dsp:txBody>
      <dsp:txXfrm>
        <a:off x="3559797" y="1120140"/>
        <a:ext cx="1692354" cy="1493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158E6-CE82-8B41-85B4-C607043855E1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3EE2E-8EA2-2849-805D-E9A3D36D13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4124A-BA5B-D944-A0B1-70F93CC68B45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9B61F6-4538-5749-BCB3-CBFA829A6D09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0048F-544A-9946-BA11-C3AD1173213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E1BC24-8906-4849-A3CA-506C2630988A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855109-2179-0245-B8E3-B6979AFF8C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A663-40F9-F14A-9F05-E1A155DA6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855109-2179-0245-B8E3-B6979AFF8C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37.xml"/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3.xml"/><Relationship Id="rId9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7B5EBA1-CF8F-6946-BC0F-8E562EB81C32}" type="datetimeFigureOut">
              <a:rPr lang="en-US" smtClean="0"/>
              <a:t>12/30/09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2A3BB2D4-81AC-C148-9779-DA675D88D9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4" Type="http://schemas.openxmlformats.org/officeDocument/2006/relationships/image" Target="../media/image2.png"/><Relationship Id="rId5" Type="http://schemas.openxmlformats.org/officeDocument/2006/relationships/diagramData" Target="../diagrams/data1.xml"/><Relationship Id="rId7" Type="http://schemas.openxmlformats.org/officeDocument/2006/relationships/diagramQuickStyle" Target="../diagrams/quickStyle1.xml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9" Type="http://schemas.microsoft.com/office/2007/relationships/diagramDrawing" Target="../diagrams/drawing1.xml"/><Relationship Id="rId3" Type="http://schemas.openxmlformats.org/officeDocument/2006/relationships/image" Target="../media/image1.pdf"/><Relationship Id="rId6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images.google.com/imgres?imgurl=http://uk.gizmodo.com/gold%20ipod%20shuffle.jpg&amp;imgrefurl=http://uk.gizmodo.com/2007/07/20/shuffle_those_feet_with_a_gold.html&amp;h=366&amp;w=550&amp;sz=15&amp;hl=en&amp;start=7&amp;sig2=YTKPCnGwBouCQTrdc-7MOg&amp;um=1&amp;tbnid=cs4c5ojYQkqluM:&amp;tbnh=89&amp;tbnw=133&amp;ei=tgLcR6GvG6WkgQLHvpTmAQ&amp;prev=/images?q=ipod&amp;um=1&amp;hl=en&amp;rls=com.microsoft:en-us:IE-SearchBox&amp;rlz=1I7GFRD&amp;sa=N" TargetMode="External"/><Relationship Id="rId6" Type="http://schemas.openxmlformats.org/officeDocument/2006/relationships/hyperlink" Target="http://images.google.com/imgres?imgurl=http://www.pcper.com/images/reviews/296/skype1.jpg&amp;imgrefurl=http://www.pcper.com/article.php?aid=296&amp;h=519&amp;w=329&amp;sz=36&amp;hl=en&amp;start=2&amp;sig2=-gN-OS1MuAE_I26tIl-2yg&amp;um=1&amp;tbnid=jdikiMT_AZXtOM:&amp;tbnh=131&amp;tbnw=83&amp;ei=chncR8baCpDIgQL87qHlAQ&amp;prev=/images?q=skype&amp;um=1&amp;hl=en&amp;rls=com.microsoft:en-us:IE-SearchBox&amp;rlz=1I7GFRD&amp;sa=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hyperlink" Target="http://www.richerpicture.com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video" Target="file://localhost/Users/heidihayesjacobs/Downloads/11_20040217142233_2.mpg" TargetMode="External"/><Relationship Id="rId2" Type="http://schemas.openxmlformats.org/officeDocument/2006/relationships/video" Target="file://localhost/Users/heidihayesjacobs/Downloads/11_20040217131014_2.mpg" TargetMode="External"/><Relationship Id="rId3" Type="http://schemas.openxmlformats.org/officeDocument/2006/relationships/slideLayout" Target="../slideLayouts/slideLayout21.xml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one “replacement at a time”….Upgrading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Autofit/>
          </a:bodyPr>
          <a:lstStyle/>
          <a:p>
            <a:pPr marL="53975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Two Tier Model for Curriculum 21 Teams</a:t>
            </a:r>
            <a:endParaRPr lang="en-US" sz="3200" dirty="0">
              <a:solidFill>
                <a:schemeClr val="accent3">
                  <a:lumMod val="50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43011" name="Rectangle 7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47688" indent="-411163"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 2" pitchFamily="-108" charset="2"/>
              <a:buChar char=""/>
              <a:defRPr/>
            </a:pPr>
            <a:r>
              <a:rPr lang="en-US" sz="2800" b="1" u="sng" dirty="0">
                <a:solidFill>
                  <a:schemeClr val="accent2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SHORT TERM- UPGRADES</a:t>
            </a:r>
            <a:r>
              <a:rPr lang="en-US" sz="2800" b="1" dirty="0">
                <a:solidFill>
                  <a:srgbClr val="7030A0"/>
                </a:solidFill>
                <a:ea typeface="+mn-ea"/>
                <a:cs typeface="+mn-cs"/>
              </a:rPr>
              <a:t>- “revision and replacement” of dated curriculum and assessment types with more vital contemporary forms.. </a:t>
            </a:r>
          </a:p>
          <a:p>
            <a:pPr marL="547688" indent="-411163"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 2" pitchFamily="-108" charset="2"/>
              <a:buChar char=""/>
              <a:defRPr/>
            </a:pPr>
            <a:endParaRPr lang="en-US" sz="2800" b="1" dirty="0">
              <a:solidFill>
                <a:srgbClr val="7030A0"/>
              </a:solidFill>
              <a:ea typeface="+mn-ea"/>
              <a:cs typeface="+mn-cs"/>
            </a:endParaRPr>
          </a:p>
          <a:p>
            <a:pPr marL="547688" indent="-411163"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 2" pitchFamily="-108" charset="2"/>
              <a:buChar char=""/>
              <a:defRPr/>
            </a:pPr>
            <a:r>
              <a:rPr lang="en-US" sz="2800" b="1" u="sng" dirty="0">
                <a:solidFill>
                  <a:srgbClr val="002060"/>
                </a:solidFill>
                <a:ea typeface="+mn-ea"/>
                <a:cs typeface="+mn-cs"/>
              </a:rPr>
              <a:t>LONG TERM- VERSIONING </a:t>
            </a:r>
            <a:r>
              <a:rPr lang="en-US" sz="2800" b="1" dirty="0">
                <a:solidFill>
                  <a:srgbClr val="002060"/>
                </a:solidFill>
                <a:ea typeface="+mn-ea"/>
                <a:cs typeface="+mn-cs"/>
              </a:rPr>
              <a:t>to  new versions of the program structures in our school institutions that house curriculum and instruction.</a:t>
            </a: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>
        <mp:cube dir="d"/>
      </mp:transition>
    </mc:Choice>
    <mc:Fallback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924800" cy="1524000"/>
          </a:xfrm>
        </p:spPr>
        <p:txBody>
          <a:bodyPr lIns="90488" tIns="44450" rIns="90488" bIns="44450"/>
          <a:lstStyle/>
          <a:p>
            <a:pPr eaLnBrk="1" hangingPunct="1"/>
            <a:r>
              <a:rPr lang="en-US"/>
              <a:t>What are the basic elements in designing curriculum that need upgrading?</a:t>
            </a:r>
          </a:p>
        </p:txBody>
      </p:sp>
      <p:sp>
        <p:nvSpPr>
          <p:cNvPr id="74755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4756" name="Picture Placeholder 8"/>
          <p:cNvPicPr>
            <a:picLocks noGrp="1" noChangeAspect="1"/>
          </p:cNvPicPr>
          <p:nvPr>
            <p:ph type="pic" sz="quarter" idx="13"/>
          </p:nvPr>
        </p:nvPicPr>
        <mc:AlternateContent>
          <mc:Choice xmlns:ma="http://schemas.microsoft.com/office/mac/drawingml/2008/main" Requires="ma">
            <p:blipFill>
              <a:blip r:embed="rId3"/>
              <a:srcRect l="-44608" r="-44608"/>
              <a:stretch>
                <a:fillRect/>
              </a:stretch>
            </p:blipFill>
          </mc:Choice>
          <mc:Fallback>
            <p:blipFill>
              <a:blip r:embed="rId4"/>
              <a:srcRect l="-44608" r="-44608"/>
              <a:stretch>
                <a:fillRect/>
              </a:stretch>
            </p:blipFill>
          </mc:Fallback>
        </mc:AlternateContent>
        <p:spPr>
          <a:xfrm>
            <a:off x="6465888" y="3429000"/>
            <a:ext cx="2678112" cy="2654300"/>
          </a:xfrm>
        </p:spPr>
      </p:pic>
      <p:sp>
        <p:nvSpPr>
          <p:cNvPr id="74757" name="Picture Placeholder 7"/>
          <p:cNvSpPr>
            <a:spLocks noGrp="1"/>
          </p:cNvSpPr>
          <p:nvPr>
            <p:ph type="pic" sz="quarter" idx="14"/>
          </p:nvPr>
        </p:nvSpPr>
        <p:spPr/>
      </p:sp>
      <p:graphicFrame>
        <p:nvGraphicFramePr>
          <p:cNvPr id="5" name="Diagram 4"/>
          <p:cNvGraphicFramePr/>
          <p:nvPr/>
        </p:nvGraphicFramePr>
        <p:xfrm>
          <a:off x="1143000" y="2590800"/>
          <a:ext cx="5257800" cy="3733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mc:AlternateContent>
    <mc:Choice xmlns:mp="http://schemas.microsoft.com/office/mac/powerpoint/2008/main" Requires="mp">
      <mp:transition>
        <mp:cube dir="d"/>
      </mp:transition>
    </mc:Choice>
    <mc:Fallback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6181725" cy="12954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Your task</a:t>
            </a:r>
            <a:endParaRPr lang="en-US" sz="3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6803" name="Text Placeholder 2"/>
          <p:cNvSpPr>
            <a:spLocks noGrp="1"/>
          </p:cNvSpPr>
          <p:nvPr>
            <p:ph type="body" sz="half" idx="2"/>
          </p:nvPr>
        </p:nvSpPr>
        <p:spPr>
          <a:xfrm>
            <a:off x="381000" y="2590800"/>
            <a:ext cx="6248400" cy="3810000"/>
          </a:xfrm>
        </p:spPr>
        <p:txBody>
          <a:bodyPr>
            <a:normAutofit lnSpcReduction="10000"/>
          </a:bodyPr>
          <a:lstStyle/>
          <a:p>
            <a:r>
              <a:rPr lang="en-US" sz="2800" smtClean="0"/>
              <a:t>Identify an upcoming unit of study </a:t>
            </a:r>
          </a:p>
          <a:p>
            <a:r>
              <a:rPr lang="en-US" sz="2800" smtClean="0"/>
              <a:t>Identify an ongoing or upcoming PD initiative </a:t>
            </a:r>
          </a:p>
          <a:p>
            <a:r>
              <a:rPr lang="en-US" sz="2800" smtClean="0"/>
              <a:t>UPGRADE by replacing either content, skill, or assessment elements</a:t>
            </a:r>
          </a:p>
          <a:p>
            <a:r>
              <a:rPr lang="en-US" sz="2800" smtClean="0"/>
              <a:t>Share results with your table. </a:t>
            </a:r>
          </a:p>
          <a:p>
            <a:endParaRPr lang="en-US" smtClean="0"/>
          </a:p>
        </p:txBody>
      </p:sp>
      <p:pic>
        <p:nvPicPr>
          <p:cNvPr id="76804" name="Picture Placeholder 5" descr="curriculum21.gif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99474" b="-99474"/>
          <a:stretch>
            <a:fillRect/>
          </a:stretch>
        </p:blipFill>
        <p:spPr>
          <a:xfrm>
            <a:off x="6781800" y="0"/>
            <a:ext cx="2057400" cy="2038350"/>
          </a:xfrm>
        </p:spPr>
      </p:pic>
      <p:sp>
        <p:nvSpPr>
          <p:cNvPr id="76805" name="Picture Placeholder 4"/>
          <p:cNvSpPr>
            <a:spLocks noGrp="1"/>
          </p:cNvSpPr>
          <p:nvPr>
            <p:ph type="pic" sz="quarter" idx="14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pPr marL="53975" eaLnBrk="1" hangingPunct="1"/>
            <a:r>
              <a:rPr lang="en-US">
                <a:solidFill>
                  <a:srgbClr val="424242"/>
                </a:solidFill>
              </a:rPr>
              <a:t>Upgrading Maps for Learner Engagement</a:t>
            </a:r>
          </a:p>
        </p:txBody>
      </p:sp>
      <p:sp>
        <p:nvSpPr>
          <p:cNvPr id="5785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524000"/>
            <a:ext cx="4191000" cy="4419600"/>
          </a:xfrm>
        </p:spPr>
        <p:txBody>
          <a:bodyPr/>
          <a:lstStyle/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Screenplays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teleplays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Podcasts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broadcasts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Documentaries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 smtClean="0">
                <a:solidFill>
                  <a:schemeClr val="hlink"/>
                </a:solidFill>
                <a:latin typeface="Arial" charset="0"/>
              </a:rPr>
              <a:t>email</a:t>
            </a:r>
            <a:endParaRPr lang="en-US" sz="2600" b="1">
              <a:solidFill>
                <a:schemeClr val="hlink"/>
              </a:solidFill>
              <a:latin typeface="Arial" charset="0"/>
            </a:endParaRP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>
                <a:solidFill>
                  <a:schemeClr val="hlink"/>
                </a:solidFill>
                <a:latin typeface="Arial" charset="0"/>
              </a:rPr>
              <a:t>The SKYPE grandmothers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>
                <a:solidFill>
                  <a:schemeClr val="hlink"/>
                </a:solidFill>
                <a:latin typeface="Arial" charset="0"/>
              </a:rPr>
              <a:t>self publishing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>
                <a:solidFill>
                  <a:schemeClr val="hlink"/>
                </a:solidFill>
                <a:latin typeface="Arial" charset="0"/>
              </a:rPr>
              <a:t>facebook pages of historical figures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CC0099"/>
              </a:buClr>
              <a:buFont typeface="Wingdings 2" charset="2"/>
              <a:buChar char=""/>
            </a:pPr>
            <a:r>
              <a:rPr lang="en-US" sz="2600" b="1">
                <a:solidFill>
                  <a:schemeClr val="hlink"/>
                </a:solidFill>
                <a:latin typeface="Arial" charset="0"/>
              </a:rPr>
              <a:t> text messaging as notetaking </a:t>
            </a:r>
          </a:p>
          <a:p>
            <a:pPr marL="547688" indent="-411163" eaLnBrk="1" hangingPunct="1">
              <a:lnSpc>
                <a:spcPct val="70000"/>
              </a:lnSpc>
              <a:spcBef>
                <a:spcPct val="0"/>
              </a:spcBef>
              <a:buClr>
                <a:srgbClr val="000000"/>
              </a:buClr>
              <a:buFont typeface="Wingdings 2" charset="2"/>
              <a:buChar char=""/>
            </a:pPr>
            <a:endParaRPr lang="en-US" sz="2600"/>
          </a:p>
        </p:txBody>
      </p:sp>
      <p:sp>
        <p:nvSpPr>
          <p:cNvPr id="4506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2176463"/>
            <a:ext cx="3962400" cy="4376737"/>
          </a:xfrm>
        </p:spPr>
        <p:txBody>
          <a:bodyPr rtlCol="0">
            <a:normAutofit fontScale="92500" lnSpcReduction="10000"/>
          </a:bodyPr>
          <a:lstStyle/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Video conferences in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 world language classes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My space as biography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grant proposals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web page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spread sheets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hlink"/>
                </a:solidFill>
                <a:latin typeface="Arial"/>
                <a:ea typeface="+mn-ea"/>
                <a:cs typeface="+mn-cs"/>
              </a:rPr>
              <a:t>CAD blueprints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forecasts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media criticism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 err="1">
                <a:solidFill>
                  <a:schemeClr val="tx2"/>
                </a:solidFill>
                <a:latin typeface="Arial"/>
                <a:ea typeface="+mn-ea"/>
                <a:cs typeface="+mn-cs"/>
              </a:rPr>
              <a:t>Webquests</a:t>
            </a:r>
            <a:endParaRPr lang="en-US" sz="2600" b="1" dirty="0">
              <a:solidFill>
                <a:schemeClr val="tx2"/>
              </a:solidFill>
              <a:latin typeface="Arial"/>
              <a:ea typeface="+mn-ea"/>
              <a:cs typeface="+mn-cs"/>
            </a:endParaRP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Second life technology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Digital portfolios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Web 2.0 applications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r>
              <a:rPr lang="en-US" sz="2600" b="1" dirty="0">
                <a:solidFill>
                  <a:schemeClr val="tx2"/>
                </a:solidFill>
                <a:latin typeface="Arial"/>
                <a:ea typeface="+mn-ea"/>
                <a:cs typeface="+mn-cs"/>
              </a:rPr>
              <a:t>Web 3.0 applications </a:t>
            </a: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Wingdings 2" pitchFamily="-108" charset="2"/>
              <a:buChar char=""/>
              <a:defRPr/>
            </a:pPr>
            <a:endParaRPr lang="en-US" sz="2600" b="1" dirty="0">
              <a:solidFill>
                <a:srgbClr val="FFFFFF"/>
              </a:solidFill>
              <a:ea typeface="+mn-ea"/>
              <a:cs typeface="+mn-cs"/>
            </a:endParaRP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CC0099"/>
              </a:buClr>
              <a:buFont typeface="Monotype Sorts" pitchFamily="-108" charset="2"/>
              <a:buChar char="ò"/>
              <a:defRPr/>
            </a:pPr>
            <a:endParaRPr lang="en-US" sz="2600" b="1" dirty="0">
              <a:solidFill>
                <a:srgbClr val="FFFFFF"/>
              </a:solidFill>
              <a:ea typeface="+mn-ea"/>
              <a:cs typeface="+mn-cs"/>
            </a:endParaRPr>
          </a:p>
          <a:p>
            <a:pPr marL="547688" indent="-411163" eaLnBrk="1" fontAlgn="auto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 2" pitchFamily="-108" charset="2"/>
              <a:buChar char=""/>
              <a:defRPr/>
            </a:pPr>
            <a:endParaRPr lang="en-US" sz="2600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77829" name="Picture 5" descr="gold%2520ipod%2520shuffl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04741">
            <a:off x="1981200" y="5410200"/>
            <a:ext cx="175260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0" name="Picture 6" descr="mulitvideo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900113"/>
            <a:ext cx="1365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1" name="Picture 7" descr="skype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32351">
            <a:off x="3124200" y="1447800"/>
            <a:ext cx="7905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8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85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Engaging Learners in self-assessment: The Digital Portfolio </a:t>
            </a:r>
          </a:p>
        </p:txBody>
      </p:sp>
      <p:pic>
        <p:nvPicPr>
          <p:cNvPr id="79876" name="Content Placeholder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t="-25462" b="-25462"/>
          <a:stretch>
            <a:fillRect/>
          </a:stretch>
        </p:blipFill>
        <p:spPr>
          <a:xfrm rot="20707565">
            <a:off x="498475" y="1985963"/>
            <a:ext cx="3921125" cy="4140200"/>
          </a:xfrm>
        </p:spPr>
      </p:pic>
      <p:sp>
        <p:nvSpPr>
          <p:cNvPr id="79875" name="Content Placeholder 3"/>
          <p:cNvSpPr>
            <a:spLocks noGrp="1"/>
          </p:cNvSpPr>
          <p:nvPr>
            <p:ph sz="half" idx="2"/>
          </p:nvPr>
        </p:nvSpPr>
        <p:spPr>
          <a:xfrm>
            <a:off x="4400550" y="1985963"/>
            <a:ext cx="4743450" cy="4140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</a:rPr>
              <a:t>Richer Picture software from Ideas Consulting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</a:rPr>
              <a:t>David Niguidula, david@ideasconsulting.com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</a:rPr>
              <a:t>Rhode Island – Graduation by Proficiency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</a:rPr>
              <a:t> class of 2008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</a:rPr>
              <a:t>students will demonstrate mastery through portfolio, senior project, certificate of initial mastery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rgbClr val="24486C"/>
                </a:solidFill>
                <a:hlinkClick r:id="rId3"/>
              </a:rPr>
              <a:t>www.richerpicture.com</a:t>
            </a:r>
            <a:r>
              <a:rPr lang="en-US" smtClean="0">
                <a:solidFill>
                  <a:srgbClr val="24486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4624388"/>
            <a:ext cx="4038600" cy="933450"/>
          </a:xfrm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5562600"/>
            <a:ext cx="4038600" cy="7493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solidFill>
                <a:srgbClr val="898989"/>
              </a:solidFill>
            </a:endParaRP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2947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65" r="-18365"/>
          <a:stretch>
            <a:fillRect/>
          </a:stretch>
        </p:blipFill>
        <p:spPr>
          <a:xfrm>
            <a:off x="-1524000" y="-214313"/>
            <a:ext cx="12153900" cy="7072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Digital Portfolios </a:t>
            </a:r>
          </a:p>
        </p:txBody>
      </p:sp>
      <p:sp>
        <p:nvSpPr>
          <p:cNvPr id="83971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3972" name="Picture 4" descr="/Users/heidihayesjacobs/Downloads/11_20040217142233_2.mpg">
            <a:hlinkClick r:id="" action="ppaction://media"/>
          </p:cNvPr>
          <p:cNvPicPr/>
          <p:nvPr>
            <p:ph sz="half" idx="2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  <p:pic>
        <p:nvPicPr>
          <p:cNvPr id="83973" name="Picture 5" descr="/Users/heidihayesjacobs/Downloads/11_20040217131014_2.mpg">
            <a:hlinkClick r:id="" action="ppaction://media"/>
          </p:cNvPr>
          <p:cNvPicPr/>
          <p:nvPr>
            <a:vide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2362200"/>
            <a:ext cx="4495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3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3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97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397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39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39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973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397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Macintosh PowerPoint</Application>
  <PresentationFormat>On-screen Show (4:3)</PresentationFormat>
  <Paragraphs>52</Paragraphs>
  <Slides>9</Slides>
  <Notes>4</Notes>
  <HiddenSlides>0</HiddenSlides>
  <MMClips>2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Advantage</vt:lpstr>
      <vt:lpstr>1_Advantage</vt:lpstr>
      <vt:lpstr>Making one “replacement at a time”….Upgrading </vt:lpstr>
      <vt:lpstr>Two Tier Model for Curriculum 21 Teams</vt:lpstr>
      <vt:lpstr>What are the basic elements in designing curriculum that need upgrading?</vt:lpstr>
      <vt:lpstr>Your task</vt:lpstr>
      <vt:lpstr>Upgrading Maps for Learner Engagement</vt:lpstr>
      <vt:lpstr>Engaging Learners in self-assessment: The Digital Portfolio </vt:lpstr>
      <vt:lpstr>Slide 7</vt:lpstr>
      <vt:lpstr>Slide 8</vt:lpstr>
      <vt:lpstr>Digital Portfolios </vt:lpstr>
    </vt:vector>
  </TitlesOfParts>
  <Company>Curriculum Designers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one “replacement at a time”….Upgrading </dc:title>
  <dc:creator>Heidi Hayes Jacobs</dc:creator>
  <cp:lastModifiedBy>Heidi Hayes Jacobs</cp:lastModifiedBy>
  <cp:revision>1</cp:revision>
  <dcterms:created xsi:type="dcterms:W3CDTF">2009-12-30T21:25:57Z</dcterms:created>
  <dcterms:modified xsi:type="dcterms:W3CDTF">2009-12-30T21:26:52Z</dcterms:modified>
</cp:coreProperties>
</file>